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715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GoogleSlidesCustomDataVersion2">
      <go:slidesCustomData xmlns:go="http://customooxmlschemas.google.com/" r:id="rId45" roundtripDataSignature="AMtx7mhd+s2aAbH+q/3NkQmGGl7lyQuT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6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/>
              <a:t>Este paso es crucial porque, a menudo, los requisitos recopilados durante la fase de investigación inicial pueden ser ambiguos, incompletos o contradictorios.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Aunque la documentación de requisitos puede parecer una tarea tediosa y que consume mucho tiempo al principio, es una inversión que paga grandes dividendos a lo largo del ciclo de vida del proyecto.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3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 un entorno cada vez más ágil y rápido, la tentación puede ser saltarse la “burocracia” de la documentación.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Incluso en métodos ágiles, tener una comprensión clara de los requisitos —aunque se mantenga en un formato más ligero— es crucial para el éxito del proyecto.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">
  <p:cSld name="Diapo_Subtem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/>
          <p:nvPr>
            <p:ph idx="1" type="body"/>
          </p:nvPr>
        </p:nvSpPr>
        <p:spPr>
          <a:xfrm>
            <a:off x="468314" y="3714841"/>
            <a:ext cx="5543549" cy="81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37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Conclusiones">
  <p:cSld name="Diapo_Conclusion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1"/>
          <p:cNvSpPr/>
          <p:nvPr/>
        </p:nvSpPr>
        <p:spPr>
          <a:xfrm>
            <a:off x="503238" y="997483"/>
            <a:ext cx="1945800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0"/>
              <a:buFont typeface="Calibri"/>
              <a:buNone/>
            </a:pPr>
            <a:r>
              <a:rPr b="1" i="0" lang="es-ES" sz="162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/>
          </a:p>
        </p:txBody>
      </p:sp>
      <p:pic>
        <p:nvPicPr>
          <p:cNvPr id="48" name="Google Shape;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9" y="573356"/>
            <a:ext cx="424127" cy="4241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1"/>
          <p:cNvSpPr txBox="1"/>
          <p:nvPr>
            <p:ph idx="1" type="body"/>
          </p:nvPr>
        </p:nvSpPr>
        <p:spPr>
          <a:xfrm>
            <a:off x="927366" y="1670909"/>
            <a:ext cx="7713398" cy="3526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Bibliografía">
  <p:cSld name="Diapo_Bibliografí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/>
          <p:nvPr/>
        </p:nvSpPr>
        <p:spPr>
          <a:xfrm>
            <a:off x="503238" y="997483"/>
            <a:ext cx="1945800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0"/>
              <a:buFont typeface="Calibri"/>
              <a:buNone/>
            </a:pPr>
            <a:r>
              <a:rPr b="1" i="0" lang="es-ES" sz="162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52" name="Google Shape;5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9" y="573356"/>
            <a:ext cx="424127" cy="42412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2"/>
          <p:cNvSpPr txBox="1"/>
          <p:nvPr>
            <p:ph idx="1" type="body"/>
          </p:nvPr>
        </p:nvSpPr>
        <p:spPr>
          <a:xfrm>
            <a:off x="927366" y="1670049"/>
            <a:ext cx="7713398" cy="3527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Imagen Horizontal">
  <p:cSld name="1_Diapo_Subtema con Imagen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/>
          <p:nvPr>
            <p:ph idx="2" type="pic"/>
          </p:nvPr>
        </p:nvSpPr>
        <p:spPr>
          <a:xfrm>
            <a:off x="475687" y="2877477"/>
            <a:ext cx="8207375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42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2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2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Imagen Horizontal">
  <p:cSld name="Diapo_Subtema con Imagen Horizont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/>
          <p:nvPr>
            <p:ph idx="2" type="pic"/>
          </p:nvPr>
        </p:nvSpPr>
        <p:spPr>
          <a:xfrm>
            <a:off x="475687" y="2877477"/>
            <a:ext cx="8207375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44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4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4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Imagen Vertical">
  <p:cSld name="Diapo_Subtema con Imagen Vertica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5"/>
          <p:cNvSpPr/>
          <p:nvPr>
            <p:ph idx="2" type="pic"/>
          </p:nvPr>
        </p:nvSpPr>
        <p:spPr>
          <a:xfrm>
            <a:off x="4572000" y="804863"/>
            <a:ext cx="4103688" cy="4463362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5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5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5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Introduccion">
  <p:cSld name="Diapo_Introduccion">
    <p:bg>
      <p:bgPr>
        <a:solidFill>
          <a:srgbClr val="F2F2F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503238" y="997483"/>
            <a:ext cx="1945800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None/>
            </a:pPr>
            <a:r>
              <a:rPr b="1" i="0" lang="es-ES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/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239" y="573356"/>
            <a:ext cx="424127" cy="4241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5" name="Google Shape;35;p47"/>
          <p:cNvSpPr txBox="1"/>
          <p:nvPr>
            <p:ph idx="1" type="body"/>
          </p:nvPr>
        </p:nvSpPr>
        <p:spPr>
          <a:xfrm>
            <a:off x="503238" y="1670050"/>
            <a:ext cx="8137525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2">
          <p15:clr>
            <a:srgbClr val="FBAE40"/>
          </p15:clr>
        </p15:guide>
        <p15:guide id="2" pos="317">
          <p15:clr>
            <a:srgbClr val="FBAE40"/>
          </p15:clr>
        </p15:guide>
        <p15:guide id="3" pos="5443">
          <p15:clr>
            <a:srgbClr val="FBAE40"/>
          </p15:clr>
        </p15:guide>
        <p15:guide id="4" orient="horz" pos="329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Cuadro">
  <p:cSld name="Diapo_Subtema con Cuadr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/>
          <p:nvPr>
            <p:ph idx="2" type="pic"/>
          </p:nvPr>
        </p:nvSpPr>
        <p:spPr>
          <a:xfrm>
            <a:off x="468313" y="1175705"/>
            <a:ext cx="8207375" cy="4096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8"/>
          <p:cNvSpPr txBox="1"/>
          <p:nvPr>
            <p:ph idx="1" type="body"/>
          </p:nvPr>
        </p:nvSpPr>
        <p:spPr>
          <a:xfrm>
            <a:off x="468313" y="81047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Full texto">
  <p:cSld name="Diapo_Full tex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/>
          <p:nvPr>
            <p:ph idx="1" type="body"/>
          </p:nvPr>
        </p:nvSpPr>
        <p:spPr>
          <a:xfrm>
            <a:off x="468313" y="810473"/>
            <a:ext cx="8207375" cy="35401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9"/>
          <p:cNvSpPr txBox="1"/>
          <p:nvPr>
            <p:ph idx="2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9"/>
          <p:cNvSpPr txBox="1"/>
          <p:nvPr>
            <p:ph idx="3" type="body"/>
          </p:nvPr>
        </p:nvSpPr>
        <p:spPr>
          <a:xfrm>
            <a:off x="468313" y="1174363"/>
            <a:ext cx="8207375" cy="454063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❑"/>
              <a:defRPr b="0" i="1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  <a:defRPr b="0" i="1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0"/>
          <p:cNvGrpSpPr/>
          <p:nvPr/>
        </p:nvGrpSpPr>
        <p:grpSpPr>
          <a:xfrm>
            <a:off x="793745" y="5369051"/>
            <a:ext cx="8104595" cy="215444"/>
            <a:chOff x="793745" y="5369051"/>
            <a:chExt cx="7954689" cy="215444"/>
          </a:xfrm>
        </p:grpSpPr>
        <p:sp>
          <p:nvSpPr>
            <p:cNvPr id="11" name="Google Shape;11;p40"/>
            <p:cNvSpPr txBox="1"/>
            <p:nvPr/>
          </p:nvSpPr>
          <p:spPr>
            <a:xfrm>
              <a:off x="793745" y="5369051"/>
              <a:ext cx="21086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8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ANÁLISIS Y DISEÑO DE SISTEMAS I  •  SESIÓN 11</a:t>
              </a:r>
              <a:endPara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0"/>
            <p:cNvSpPr/>
            <p:nvPr/>
          </p:nvSpPr>
          <p:spPr>
            <a:xfrm>
              <a:off x="7207627" y="5384440"/>
              <a:ext cx="154080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2023 ISIL. Todos los derechos reservados</a:t>
              </a:r>
              <a:endParaRPr/>
            </a:p>
          </p:txBody>
        </p:sp>
      </p:grpSp>
      <p:pic>
        <p:nvPicPr>
          <p:cNvPr id="13" name="Google Shape;13;p40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345172" y="5328911"/>
            <a:ext cx="448573" cy="2507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0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computer.org/education/bodies-of-knowledge/software-engineering/v3" TargetMode="External"/><Relationship Id="rId4" Type="http://schemas.openxmlformats.org/officeDocument/2006/relationships/hyperlink" Target="https://www.agilealliance.org/glossary/user-storie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2088505" y="1653293"/>
            <a:ext cx="8731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2051281" y="1730819"/>
            <a:ext cx="96425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rPr lang="es-ES"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3159592" y="1674447"/>
            <a:ext cx="542270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ESPECIFICACIÓN DE REQUISITOS</a:t>
            </a:r>
            <a:endParaRPr/>
          </a:p>
        </p:txBody>
      </p:sp>
      <p:sp>
        <p:nvSpPr>
          <p:cNvPr id="63" name="Google Shape;63;p1"/>
          <p:cNvSpPr txBox="1"/>
          <p:nvPr/>
        </p:nvSpPr>
        <p:spPr>
          <a:xfrm>
            <a:off x="3175138" y="3367164"/>
            <a:ext cx="5026425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Descripción e interpretación de Requisitos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Normalización de Requisitos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Documentación de Requisitos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64;p1"/>
          <p:cNvCxnSpPr/>
          <p:nvPr/>
        </p:nvCxnSpPr>
        <p:spPr>
          <a:xfrm>
            <a:off x="3056456" y="1777107"/>
            <a:ext cx="0" cy="720031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"/>
          <p:cNvSpPr/>
          <p:nvPr/>
        </p:nvSpPr>
        <p:spPr>
          <a:xfrm>
            <a:off x="3289191" y="2982894"/>
            <a:ext cx="3672000" cy="193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85A6"/>
              </a:buClr>
              <a:buSzPts val="1400"/>
              <a:buFont typeface="Calibri"/>
              <a:buNone/>
            </a:pPr>
            <a:r>
              <a:rPr b="1" lang="es-ES" sz="1400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rPr>
              <a:t>UNIDAD DE APRENDIZAJE 3 – UA3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sp>
        <p:nvSpPr>
          <p:cNvPr id="138" name="Google Shape;138;p10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CARACTERÍSTICAS [3/3]</a:t>
            </a:r>
            <a:endParaRPr i="1" sz="1400">
              <a:solidFill>
                <a:srgbClr val="7F7F7F"/>
              </a:solidFill>
            </a:endParaRPr>
          </a:p>
        </p:txBody>
      </p:sp>
      <p:sp>
        <p:nvSpPr>
          <p:cNvPr id="139" name="Google Shape;139;p10"/>
          <p:cNvSpPr txBox="1"/>
          <p:nvPr>
            <p:ph idx="4" type="body"/>
          </p:nvPr>
        </p:nvSpPr>
        <p:spPr>
          <a:xfrm>
            <a:off x="891825" y="1371506"/>
            <a:ext cx="7626533" cy="350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Trazabilidad y Modularidad</a:t>
            </a:r>
            <a:endParaRPr/>
          </a:p>
          <a:p>
            <a:pPr indent="-173038" lvl="0" marL="26670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Deberías ser capaz de rastrear cada requisito a través de todo el ciclo de desarrollo.</a:t>
            </a:r>
            <a:endParaRPr/>
          </a:p>
          <a:p>
            <a:pPr indent="-173038" lvl="0" marL="26670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Los requisitos deben ser organizados de una manera que tenga sentido, a menudo en módulos o secciones relacionadas.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Documentación</a:t>
            </a:r>
            <a:endParaRPr/>
          </a:p>
          <a:p>
            <a:pPr indent="-173038" lvl="0" marL="26670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Utiliza plantillas o estándares como el IEEE SRS para darle estructura al documento.</a:t>
            </a:r>
            <a:endParaRPr/>
          </a:p>
          <a:p>
            <a:pPr indent="-173038" lvl="0" marL="26670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Proporciona suficiente detalle sin ser abrumadoramente largo o complejo.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sp>
        <p:nvSpPr>
          <p:cNvPr id="146" name="Google Shape;146;p11"/>
          <p:cNvSpPr txBox="1"/>
          <p:nvPr>
            <p:ph idx="4" type="body"/>
          </p:nvPr>
        </p:nvSpPr>
        <p:spPr>
          <a:xfrm>
            <a:off x="622318" y="1339368"/>
            <a:ext cx="4103686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None/>
            </a:pPr>
            <a:r>
              <a:rPr b="1" lang="es-ES">
                <a:solidFill>
                  <a:srgbClr val="00B050"/>
                </a:solidFill>
              </a:rPr>
              <a:t>PASO 1: INVESTIGACIÓN PRELIMINAR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Qué hacer</a:t>
            </a:r>
            <a:r>
              <a:rPr lang="es-ES"/>
              <a:t>: Realiza entrevistas con los usuarios finales, los administradores de la biblioteca y otros stakeholders para entender sus necesidades y expectativas.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Cómo</a:t>
            </a:r>
            <a:r>
              <a:rPr lang="es-ES"/>
              <a:t>: Utiliza entrevistas, encuestas y observación directa. Anota problemas actuales, funciones deseadas y cualquier otro requisito que los usuarios puedan tener.</a:t>
            </a:r>
            <a:endParaRPr/>
          </a:p>
        </p:txBody>
      </p:sp>
      <p:sp>
        <p:nvSpPr>
          <p:cNvPr id="147" name="Google Shape;147;p11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¿CÓMO ELABORAR UNA SRS?</a:t>
            </a:r>
            <a:endParaRPr/>
          </a:p>
        </p:txBody>
      </p:sp>
      <p:pic>
        <p:nvPicPr>
          <p:cNvPr id="148" name="Google Shape;148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14" l="0" r="0" t="415"/>
          <a:stretch/>
        </p:blipFill>
        <p:spPr>
          <a:xfrm>
            <a:off x="5062889" y="1036722"/>
            <a:ext cx="3348106" cy="3641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pic>
        <p:nvPicPr>
          <p:cNvPr id="155" name="Google Shape;155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310518" y="1177927"/>
            <a:ext cx="3153414" cy="34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2"/>
          <p:cNvSpPr txBox="1"/>
          <p:nvPr>
            <p:ph idx="4" type="body"/>
          </p:nvPr>
        </p:nvSpPr>
        <p:spPr>
          <a:xfrm>
            <a:off x="680068" y="1341439"/>
            <a:ext cx="4103687" cy="2672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None/>
            </a:pPr>
            <a:r>
              <a:rPr b="1" lang="es-ES">
                <a:solidFill>
                  <a:srgbClr val="00B050"/>
                </a:solidFill>
              </a:rPr>
              <a:t>PASO 2: DOCUMENTACIÓN INICIAL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Qué hacer</a:t>
            </a:r>
            <a:r>
              <a:rPr lang="es-ES"/>
              <a:t>: Crea un “Documento de Visión” que proporciona una descripción general del proyecto.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Cómo</a:t>
            </a:r>
            <a:r>
              <a:rPr lang="es-ES"/>
              <a:t>: Este documento debe contener el propósito del sistema, los stakeholders, las principales funcionalidades y los objetivos a alcanzar.</a:t>
            </a:r>
            <a:endParaRPr/>
          </a:p>
        </p:txBody>
      </p:sp>
      <p:sp>
        <p:nvSpPr>
          <p:cNvPr id="157" name="Google Shape;157;p12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¿CÓMO ELABORAR UNA SRS?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pic>
        <p:nvPicPr>
          <p:cNvPr id="164" name="Google Shape;164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355859" y="1395662"/>
            <a:ext cx="3011820" cy="3275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 txBox="1"/>
          <p:nvPr>
            <p:ph idx="4" type="body"/>
          </p:nvPr>
        </p:nvSpPr>
        <p:spPr>
          <a:xfrm>
            <a:off x="776321" y="1318796"/>
            <a:ext cx="4103687" cy="3586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None/>
            </a:pPr>
            <a:r>
              <a:rPr b="1" lang="es-ES">
                <a:solidFill>
                  <a:srgbClr val="00B050"/>
                </a:solidFill>
              </a:rPr>
              <a:t>PASO 3: IDENTIFICACIÓN DE REQUISITOS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Qué hacer</a:t>
            </a:r>
            <a:r>
              <a:rPr lang="es-ES"/>
              <a:t>: Enumera todos los requisitos funcionales y no funcionales que has recogido.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Cómo</a:t>
            </a:r>
            <a:r>
              <a:rPr lang="es-ES"/>
              <a:t>: Puedes usar “user stories” o casos de uso para describir las funcionalidades. Por ejemplo:</a:t>
            </a:r>
            <a:endParaRPr/>
          </a:p>
          <a:p>
            <a:pPr indent="-265113" lvl="1" marL="531813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“Como usuario, quiero poder buscar libros por título o autor.”</a:t>
            </a:r>
            <a:endParaRPr/>
          </a:p>
          <a:p>
            <a:pPr indent="-265113" lvl="1" marL="531813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“Como administrador, quiero poder añadir o eliminar libros del inventario.”</a:t>
            </a:r>
            <a:endParaRPr/>
          </a:p>
        </p:txBody>
      </p:sp>
      <p:sp>
        <p:nvSpPr>
          <p:cNvPr id="166" name="Google Shape;166;p13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¿CÓMO ELABORAR UNA SRS?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pic>
        <p:nvPicPr>
          <p:cNvPr id="173" name="Google Shape;173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777" r="20776" t="0"/>
          <a:stretch/>
        </p:blipFill>
        <p:spPr>
          <a:xfrm>
            <a:off x="5630778" y="1639733"/>
            <a:ext cx="2813903" cy="306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/>
          <p:nvPr>
            <p:ph idx="4" type="body"/>
          </p:nvPr>
        </p:nvSpPr>
        <p:spPr>
          <a:xfrm>
            <a:off x="869425" y="1331862"/>
            <a:ext cx="4539973" cy="3368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None/>
            </a:pPr>
            <a:r>
              <a:rPr b="1" lang="es-ES">
                <a:solidFill>
                  <a:srgbClr val="00B050"/>
                </a:solidFill>
              </a:rPr>
              <a:t>PASO 4: PRIORIZACIÓN</a:t>
            </a:r>
            <a:endParaRPr/>
          </a:p>
          <a:p>
            <a:pPr indent="-266700" lvl="0" marL="2667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b="1" i="1" lang="es-ES" u="sng"/>
              <a:t>Qué hacer</a:t>
            </a:r>
            <a:r>
              <a:rPr lang="es-ES"/>
              <a:t>: Prioriza los requisitos según su importancia.</a:t>
            </a:r>
            <a:endParaRPr/>
          </a:p>
          <a:p>
            <a:pPr indent="-266700" lvl="0" marL="2667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b="1" i="1" lang="es-ES" u="sng"/>
              <a:t>Cómo</a:t>
            </a:r>
            <a:r>
              <a:rPr lang="es-ES"/>
              <a:t>: Utiliza técnicas como MoSCoW para categorizar los requisitos en “Must-haves”, “Should-haves”, etc.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rgbClr val="00B050"/>
              </a:buClr>
              <a:buSzPts val="1200"/>
              <a:buNone/>
            </a:pPr>
            <a:r>
              <a:rPr b="1" lang="es-ES">
                <a:solidFill>
                  <a:srgbClr val="00B050"/>
                </a:solidFill>
              </a:rPr>
              <a:t>PASO 5: VALIDACIÓN</a:t>
            </a:r>
            <a:endParaRPr/>
          </a:p>
          <a:p>
            <a:pPr indent="-266700" lvl="0" marL="2667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b="1" i="1" lang="es-ES" u="sng"/>
              <a:t>Qué hacer</a:t>
            </a:r>
            <a:r>
              <a:rPr lang="es-ES"/>
              <a:t>: Revisa los requisitos para asegurarte de que son claros, completos y realizables.</a:t>
            </a:r>
            <a:endParaRPr/>
          </a:p>
          <a:p>
            <a:pPr indent="-266700" lvl="0" marL="2667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b="1" i="1" lang="es-ES" u="sng"/>
              <a:t>Cómo</a:t>
            </a:r>
            <a:r>
              <a:rPr lang="es-ES"/>
              <a:t>: Organiza reuniones de revisión con los stakeholders para validar los requisitos.</a:t>
            </a:r>
            <a:endParaRPr/>
          </a:p>
        </p:txBody>
      </p:sp>
      <p:sp>
        <p:nvSpPr>
          <p:cNvPr id="175" name="Google Shape;175;p14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¿CÓMO ELABORAR UNA SRS?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pic>
        <p:nvPicPr>
          <p:cNvPr id="182" name="Google Shape;182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450" r="19450" t="0"/>
          <a:stretch/>
        </p:blipFill>
        <p:spPr>
          <a:xfrm>
            <a:off x="5284269" y="1486070"/>
            <a:ext cx="3054534" cy="332225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 txBox="1"/>
          <p:nvPr>
            <p:ph idx="4" type="body"/>
          </p:nvPr>
        </p:nvSpPr>
        <p:spPr>
          <a:xfrm>
            <a:off x="805197" y="1486070"/>
            <a:ext cx="4103687" cy="3403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None/>
            </a:pPr>
            <a:r>
              <a:rPr b="1" lang="es-ES">
                <a:solidFill>
                  <a:srgbClr val="00B050"/>
                </a:solidFill>
              </a:rPr>
              <a:t>PASO 6: DOCUMENTACIÓN FINAL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Qué hacer</a:t>
            </a:r>
            <a:r>
              <a:rPr lang="es-ES"/>
              <a:t>: Escribe la Especificación de Requisitos de Software (SRS) de forma detallada.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Cómo</a:t>
            </a:r>
            <a:r>
              <a:rPr lang="es-ES"/>
              <a:t>: Sigue un estándar como el IEEE SRS y asegúrate de incluir:</a:t>
            </a:r>
            <a:endParaRPr/>
          </a:p>
          <a:p>
            <a:pPr indent="-265113" lvl="1" marL="531813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Introducción</a:t>
            </a:r>
            <a:endParaRPr/>
          </a:p>
          <a:p>
            <a:pPr indent="-265113" lvl="1" marL="531813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Descripción General</a:t>
            </a:r>
            <a:endParaRPr/>
          </a:p>
          <a:p>
            <a:pPr indent="-265113" lvl="1" marL="531813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Requisitos Funcionales</a:t>
            </a:r>
            <a:endParaRPr/>
          </a:p>
          <a:p>
            <a:pPr indent="-265113" lvl="1" marL="531813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Requisitos No Funcionales</a:t>
            </a:r>
            <a:endParaRPr/>
          </a:p>
        </p:txBody>
      </p:sp>
      <p:sp>
        <p:nvSpPr>
          <p:cNvPr id="184" name="Google Shape;184;p15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¿CÓMO ELABORAR UNA SRS?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pic>
        <p:nvPicPr>
          <p:cNvPr id="191" name="Google Shape;191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986913" y="1597795"/>
            <a:ext cx="2896774" cy="315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 txBox="1"/>
          <p:nvPr>
            <p:ph idx="4" type="body"/>
          </p:nvPr>
        </p:nvSpPr>
        <p:spPr>
          <a:xfrm>
            <a:off x="753923" y="1324781"/>
            <a:ext cx="4998836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None/>
            </a:pPr>
            <a:r>
              <a:rPr b="1" lang="es-ES">
                <a:solidFill>
                  <a:srgbClr val="00B050"/>
                </a:solidFill>
              </a:rPr>
              <a:t>PASO 7: REVISIÓN Y APROBACIÓN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Qué hacer</a:t>
            </a:r>
            <a:r>
              <a:rPr lang="es-ES"/>
              <a:t>: Invita a todos los stakeholders a revisar y aprobar el documento.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Cómo</a:t>
            </a:r>
            <a:r>
              <a:rPr lang="es-ES"/>
              <a:t>: Puedes utilizar herramientas de colaboración en línea para recopilar comentarios y hacer ajustes en tiempo real.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B050"/>
              </a:buClr>
              <a:buSzPts val="1200"/>
              <a:buNone/>
            </a:pPr>
            <a:r>
              <a:rPr b="1" lang="es-ES">
                <a:solidFill>
                  <a:srgbClr val="00B050"/>
                </a:solidFill>
              </a:rPr>
              <a:t>PASO 8: MANTENIMIENTO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Qué hacer</a:t>
            </a:r>
            <a:r>
              <a:rPr lang="es-ES"/>
              <a:t>: Mantén el documento actualizado a lo largo del proyecto.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i="1" lang="es-ES" u="sng"/>
              <a:t>Cómo</a:t>
            </a:r>
            <a:r>
              <a:rPr lang="es-ES"/>
              <a:t>: Si se añaden nuevas funcionalidades o se cambian requisitos, actualiza el SRS y notifica a todos los stakeholders.</a:t>
            </a:r>
            <a:endParaRPr/>
          </a:p>
        </p:txBody>
      </p:sp>
      <p:sp>
        <p:nvSpPr>
          <p:cNvPr id="193" name="Google Shape;193;p16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¿CÓMO ELABORAR UNA SRS?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468" l="0" r="0" t="14468"/>
          <a:stretch/>
        </p:blipFill>
        <p:spPr>
          <a:xfrm>
            <a:off x="1796776" y="3463971"/>
            <a:ext cx="5800705" cy="16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INTERPRETACIÓN DE REQUISITOS - ¿EN QUÉ CONSISTE?</a:t>
            </a:r>
            <a:endParaRPr/>
          </a:p>
        </p:txBody>
      </p:sp>
      <p:sp>
        <p:nvSpPr>
          <p:cNvPr id="201" name="Google Shape;201;p17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sp>
        <p:nvSpPr>
          <p:cNvPr id="202" name="Google Shape;202;p17"/>
          <p:cNvSpPr txBox="1"/>
          <p:nvPr>
            <p:ph idx="4" type="body"/>
          </p:nvPr>
        </p:nvSpPr>
        <p:spPr>
          <a:xfrm>
            <a:off x="475687" y="1169422"/>
            <a:ext cx="8200800" cy="222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La interpretación de requisitos es el proceso mediante el cual se analizan, clarifican y comprenden los requisitos recopilados para un sistema de software. </a:t>
            </a:r>
            <a:endParaRPr/>
          </a:p>
          <a:p>
            <a:pPr indent="-266700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La interpretación de requisitos es como traducir un idioma a otro.</a:t>
            </a:r>
            <a:endParaRPr/>
          </a:p>
          <a:p>
            <a:pPr indent="-266700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 más que simplemente entender las palabras; se trata de capturar la esencia, el contexto y las sutilezas.</a:t>
            </a:r>
            <a:endParaRPr/>
          </a:p>
          <a:p>
            <a:pPr indent="-266700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Si este proceso se hace incorrectamente, todo el proyecto podría ir en una dirección errónea, desperdiciando tiempo y recursos.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35" r="4035" t="0"/>
          <a:stretch/>
        </p:blipFill>
        <p:spPr>
          <a:xfrm>
            <a:off x="5342020" y="1177927"/>
            <a:ext cx="3170037" cy="3447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468313" y="1103482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¿POR QUÉ ES IMPORTANTE?</a:t>
            </a:r>
            <a:endParaRPr/>
          </a:p>
        </p:txBody>
      </p:sp>
      <p:sp>
        <p:nvSpPr>
          <p:cNvPr id="210" name="Google Shape;210;p1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sp>
        <p:nvSpPr>
          <p:cNvPr id="211" name="Google Shape;211;p18"/>
          <p:cNvSpPr txBox="1"/>
          <p:nvPr>
            <p:ph idx="4" type="body"/>
          </p:nvPr>
        </p:nvSpPr>
        <p:spPr>
          <a:xfrm>
            <a:off x="757071" y="1567893"/>
            <a:ext cx="4230565" cy="34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Los requisitos pueden ser descritos de manera vaga o con múltiples interpretaciones posibles. La interpretación correcta </a:t>
            </a:r>
            <a:r>
              <a:rPr b="1" lang="es-ES"/>
              <a:t>elimina estas ambigüedades</a:t>
            </a:r>
            <a:r>
              <a:rPr lang="es-ES"/>
              <a:t>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 través de la interpretación, puedes evaluar si los requisitos son técnicamente factibles y si </a:t>
            </a:r>
            <a:r>
              <a:rPr b="1" lang="es-ES"/>
              <a:t>se alinean con las limitaciones de tiempo y presupuesto</a:t>
            </a:r>
            <a:r>
              <a:rPr lang="es-ES"/>
              <a:t>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 importante que los requisitos no se contradigan entre sí; la interpretación ayuda a </a:t>
            </a:r>
            <a:r>
              <a:rPr b="1" lang="es-ES"/>
              <a:t>identificar y resolver estas inconsistencias</a:t>
            </a:r>
            <a:r>
              <a:rPr lang="es-ES"/>
              <a:t>.</a:t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468313" y="689623"/>
            <a:ext cx="29986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INTERPRETACIÓN DE REQUISITOS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35" r="4035" t="0"/>
          <a:stretch/>
        </p:blipFill>
        <p:spPr>
          <a:xfrm>
            <a:off x="5275324" y="1386366"/>
            <a:ext cx="3150164" cy="342626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468313" y="1281264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HERRAMIENTAS Y TÉCNICAS</a:t>
            </a:r>
            <a:endParaRPr/>
          </a:p>
        </p:txBody>
      </p:sp>
      <p:sp>
        <p:nvSpPr>
          <p:cNvPr id="220" name="Google Shape;220;p1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sp>
        <p:nvSpPr>
          <p:cNvPr id="221" name="Google Shape;221;p19"/>
          <p:cNvSpPr txBox="1"/>
          <p:nvPr>
            <p:ph idx="4" type="body"/>
          </p:nvPr>
        </p:nvSpPr>
        <p:spPr>
          <a:xfrm>
            <a:off x="897172" y="1746415"/>
            <a:ext cx="4103687" cy="2970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b="1" lang="es-ES">
                <a:solidFill>
                  <a:srgbClr val="C00000"/>
                </a:solidFill>
              </a:rPr>
              <a:t>Diagramas: </a:t>
            </a:r>
            <a:endParaRPr/>
          </a:p>
          <a:p>
            <a:pPr indent="0" lvl="0" marL="2635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UML, diagramas de flujo y otros pueden ayudar a visualizar los requisitos.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b="1" lang="es-ES">
                <a:solidFill>
                  <a:srgbClr val="C00000"/>
                </a:solidFill>
              </a:rPr>
              <a:t>Matrices de Trazabilidad: </a:t>
            </a:r>
            <a:endParaRPr/>
          </a:p>
          <a:p>
            <a:pPr indent="0" lvl="0" marL="2635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Ayudan a entender cómo cada requisito se relaciona con otros aspectos del sistema.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b="1" lang="es-ES">
                <a:solidFill>
                  <a:srgbClr val="C00000"/>
                </a:solidFill>
              </a:rPr>
              <a:t>Prototipos: </a:t>
            </a:r>
            <a:endParaRPr/>
          </a:p>
          <a:p>
            <a:pPr indent="0" lvl="0" marL="2635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Crear un modelo inicial del sistema puede ayudar a interpretar y validar los requisitos</a:t>
            </a:r>
            <a:endParaRPr/>
          </a:p>
          <a:p>
            <a:pPr indent="-190500" lvl="0" marL="2667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449063" y="815231"/>
            <a:ext cx="29986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INTERPRETACIÓN DE REQUISITOS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8AD7"/>
              </a:buClr>
              <a:buSzPts val="1700"/>
              <a:buFont typeface="Calibri"/>
              <a:buNone/>
            </a:pPr>
            <a:r>
              <a:rPr lang="es-ES" sz="1700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INTRODUCCIÓN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583633" y="327743"/>
            <a:ext cx="8089850" cy="3563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propósito de la especificación de requisitos es establecer una base sólida para el desarrollo del software, asegurando que todas las partes involucradas tengan una comprensión clara y detallada del sistema que se va a desarrollar.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Entonces, durante esta sesión: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Aprenderás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cómo describir e interpretar los requisitos de un sistema de información.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Aprenderás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principios de normalización de requisitos.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Comprenderás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establecer de manera óptima la documentación de requisitos.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424252" y="3703125"/>
            <a:ext cx="79661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4638" lvl="0" marL="2746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NORMALIZACIÓN DE REQUISITOS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81" r="19382" t="0"/>
          <a:stretch/>
        </p:blipFill>
        <p:spPr>
          <a:xfrm>
            <a:off x="5887318" y="1530415"/>
            <a:ext cx="2692115" cy="292806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¿EN QUÉ CONSISTE?</a:t>
            </a:r>
            <a:endParaRPr/>
          </a:p>
        </p:txBody>
      </p:sp>
      <p:sp>
        <p:nvSpPr>
          <p:cNvPr id="237" name="Google Shape;237;p21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NORMALIZACIÓN DE REQUISITOS</a:t>
            </a:r>
            <a:endParaRPr/>
          </a:p>
        </p:txBody>
      </p:sp>
      <p:sp>
        <p:nvSpPr>
          <p:cNvPr id="238" name="Google Shape;238;p21"/>
          <p:cNvSpPr txBox="1"/>
          <p:nvPr>
            <p:ph idx="4" type="body"/>
          </p:nvPr>
        </p:nvSpPr>
        <p:spPr>
          <a:xfrm>
            <a:off x="699222" y="1163638"/>
            <a:ext cx="4815956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 el proceso de organizar y redactar los requisitos de manera uniforme y coherente para asegurar que sean claros, comprensibles y fáciles de seguir.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El objetivo es tener un conjunto de requisitos que sean consistentes en terminología, estructura y nivel de detalle.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Esto facilita el entendimiento mutuo entre todas las partes involucradas y minimiza la ambigüedad y la confusión.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Una mala normalización puede llevar a problemas de comunicación, lo cual puede resultar en un software que no cumpla con las expectativas o que requiera retrabajo.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720833" y="1440238"/>
            <a:ext cx="2758149" cy="299989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ELEMENTOS CLAVE [1/2]</a:t>
            </a:r>
            <a:endParaRPr/>
          </a:p>
        </p:txBody>
      </p:sp>
      <p:sp>
        <p:nvSpPr>
          <p:cNvPr id="246" name="Google Shape;246;p22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NORMALIZACIÓN DE REQUISITOS</a:t>
            </a:r>
            <a:endParaRPr/>
          </a:p>
        </p:txBody>
      </p:sp>
      <p:sp>
        <p:nvSpPr>
          <p:cNvPr id="247" name="Google Shape;247;p22"/>
          <p:cNvSpPr txBox="1"/>
          <p:nvPr>
            <p:ph idx="4" type="body"/>
          </p:nvPr>
        </p:nvSpPr>
        <p:spPr>
          <a:xfrm>
            <a:off x="843698" y="1177927"/>
            <a:ext cx="4604201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Char char="❑"/>
            </a:pPr>
            <a:r>
              <a:rPr b="1" lang="es-ES">
                <a:solidFill>
                  <a:srgbClr val="7030A0"/>
                </a:solidFill>
              </a:rPr>
              <a:t>Consistencia en la Terminología:</a:t>
            </a:r>
            <a:endParaRPr/>
          </a:p>
          <a:p>
            <a:pPr indent="0" lvl="0" marL="26352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Asegúrate de que se utilice la misma terminología en todo el documento para describir características o funciones similares.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SzPts val="1200"/>
              <a:buChar char="❑"/>
            </a:pPr>
            <a:r>
              <a:rPr b="1" lang="es-ES">
                <a:solidFill>
                  <a:srgbClr val="7030A0"/>
                </a:solidFill>
              </a:rPr>
              <a:t>Claridad y Precisión:</a:t>
            </a:r>
            <a:endParaRPr/>
          </a:p>
          <a:p>
            <a:pPr indent="0" lvl="0" marL="26352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Los requisitos deben ser escritos de una forma clara y precisa, evitando lenguaje ambiguo o subjetivo.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SzPts val="1200"/>
              <a:buChar char="❑"/>
            </a:pPr>
            <a:r>
              <a:rPr b="1" lang="es-ES">
                <a:solidFill>
                  <a:srgbClr val="7030A0"/>
                </a:solidFill>
              </a:rPr>
              <a:t>Nivel de Detalle Uniforme:</a:t>
            </a:r>
            <a:endParaRPr/>
          </a:p>
          <a:p>
            <a:pPr indent="0" lvl="0" marL="26352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Todos los requisitos deben tener aproximadamente el mismo nivel de detalle para evitar la inclusión de requisitos muy vagos o extremadamente detallados.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005" r="19005" t="0"/>
          <a:stretch/>
        </p:blipFill>
        <p:spPr>
          <a:xfrm>
            <a:off x="5634182" y="1450172"/>
            <a:ext cx="2890905" cy="314428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ELEMENTOS CLAVE [2/2]</a:t>
            </a:r>
            <a:endParaRPr/>
          </a:p>
        </p:txBody>
      </p:sp>
      <p:sp>
        <p:nvSpPr>
          <p:cNvPr id="255" name="Google Shape;255;p23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NORMALIZACIÓN DE REQUISITOS</a:t>
            </a:r>
            <a:endParaRPr/>
          </a:p>
        </p:txBody>
      </p:sp>
      <p:sp>
        <p:nvSpPr>
          <p:cNvPr id="256" name="Google Shape;256;p23"/>
          <p:cNvSpPr txBox="1"/>
          <p:nvPr>
            <p:ph idx="4" type="body"/>
          </p:nvPr>
        </p:nvSpPr>
        <p:spPr>
          <a:xfrm>
            <a:off x="754640" y="1163638"/>
            <a:ext cx="4593215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Char char="❑"/>
            </a:pPr>
            <a:r>
              <a:rPr b="1" lang="es-ES">
                <a:solidFill>
                  <a:srgbClr val="7030A0"/>
                </a:solidFill>
              </a:rPr>
              <a:t>Estructura y Formato:</a:t>
            </a:r>
            <a:endParaRPr/>
          </a:p>
          <a:p>
            <a:pPr indent="0" lvl="0" marL="26352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Utiliza una estructura o plantilla estándar para presentar los requisitos. Esto podría implicar numerar los requisitos, subdividirlos en categorías, usar plantillas o seguir estándares como los del IEEE para la especificación de requisitos de software.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SzPts val="1200"/>
              <a:buChar char="❑"/>
            </a:pPr>
            <a:r>
              <a:rPr b="1" lang="es-ES">
                <a:solidFill>
                  <a:srgbClr val="7030A0"/>
                </a:solidFill>
              </a:rPr>
              <a:t>Concisión:</a:t>
            </a:r>
            <a:endParaRPr/>
          </a:p>
          <a:p>
            <a:pPr indent="0" lvl="0" marL="26352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Mientras es importante ser detallado, también es crucial ser conciso. Los requisitos deben ser tan simples como sea posible, pero lo suficientemente descriptivos para no dejar espacio a malinterpretaciones.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PASOS A SEGUIR EN LA NORMALIZACIÓN</a:t>
            </a:r>
            <a:endParaRPr/>
          </a:p>
        </p:txBody>
      </p:sp>
      <p:sp>
        <p:nvSpPr>
          <p:cNvPr id="263" name="Google Shape;263;p24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NORMALIZACIÓN DE REQUISITOS</a:t>
            </a:r>
            <a:endParaRPr/>
          </a:p>
        </p:txBody>
      </p:sp>
      <p:sp>
        <p:nvSpPr>
          <p:cNvPr id="264" name="Google Shape;264;p24"/>
          <p:cNvSpPr txBox="1"/>
          <p:nvPr>
            <p:ph idx="4" type="body"/>
          </p:nvPr>
        </p:nvSpPr>
        <p:spPr>
          <a:xfrm>
            <a:off x="893186" y="1531939"/>
            <a:ext cx="7548850" cy="293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3525" lvl="0" marL="26352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Empieza con una revisión cuidadosa de todos los requisitos recopilados.</a:t>
            </a:r>
            <a:endParaRPr/>
          </a:p>
          <a:p>
            <a:pPr indent="-263525" lvl="0" marL="263525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Busca términos, frases o conceptos que se utilicen de manera inconsistente.</a:t>
            </a:r>
            <a:endParaRPr/>
          </a:p>
          <a:p>
            <a:pPr indent="-263525" lvl="0" marL="263525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Reescribe los requisitos para que sean consistentes en términos de estructura gramatical, estilo y terminología.</a:t>
            </a:r>
            <a:endParaRPr/>
          </a:p>
          <a:p>
            <a:pPr indent="-263525" lvl="0" marL="263525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Asegúrate de que cada requisito sea claro y sin ambigüedades.</a:t>
            </a:r>
            <a:endParaRPr/>
          </a:p>
          <a:p>
            <a:pPr indent="-263525" lvl="0" marL="263525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Agrupa los requisitos relacionados y asigna numeración para facilitar referencias futuras.</a:t>
            </a:r>
            <a:endParaRPr/>
          </a:p>
          <a:p>
            <a:pPr indent="-263525" lvl="0" marL="263525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Comparte los requisitos normalizados con los stakeholders para obtener su validación y confirmar que no haya malentendidos.</a:t>
            </a:r>
            <a:endParaRPr/>
          </a:p>
          <a:p>
            <a:pPr indent="-263525" lvl="0" marL="263525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Incorpora los requisitos normalizados en la SRS o en el documento apropiado.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NORMALIZACIÓN DE REQUISITOS</a:t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>
            <a:off x="601578" y="859539"/>
            <a:ext cx="4249555" cy="33855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 – SISTEMA DE GESTIÓN DE BIBLIOTECA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601578" y="1425807"/>
            <a:ext cx="614096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Imaginemos que hemos recopilado una serie de requisitos de diferentes fuentes: entrevistas con bibliotecarios, encuestas a usuarios y reuniones con stakeholders.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requisitos recopilados inicialmente podrían verse algo así: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0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debe ser fácil de usar.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1" marL="620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usuarios deben poder buscar libros.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1" marL="620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bibliotecarios deben ser capaces de agregar nuevos libros.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1" marL="620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Necesitamos un sistema de multas para libros atrasados.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1" marL="620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software tiene que funcionar rápido.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1" marL="620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 ser posible reservar libros en línea.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pic>
        <p:nvPicPr>
          <p:cNvPr id="273" name="Google Shape;2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648" y="2857500"/>
            <a:ext cx="3124864" cy="222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NORMALIZACIÓN DE REQUISITOS</a:t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541223" y="834408"/>
            <a:ext cx="4706930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AHORA… ¿Cómo normalizamos estos requisitos?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786865" y="1550702"/>
            <a:ext cx="7570270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Paso 1: Revisión Inicial</a:t>
            </a:r>
            <a:endParaRPr/>
          </a:p>
          <a:p>
            <a:pPr indent="0" lvl="1" marL="193675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Revisamos la lista para un entendimiento general y detectar posibles ambigüedades 	o inconsistencias.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Paso 2: Identificación de Inconsistencias</a:t>
            </a:r>
            <a:endParaRPr/>
          </a:p>
          <a:p>
            <a:pPr indent="0" lvl="1" marL="193675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Notamos que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debe ser fácil de usar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software tiene que funcionar 	rápido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ambiguos y subjetivos.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NORMALIZACIÓN DE REQUISITOS</a:t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541223" y="834408"/>
            <a:ext cx="4706930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AHORA… ¿Cómo normalizamos estos requisitos?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541223" y="1406323"/>
            <a:ext cx="7968231" cy="3808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Paso 3: Redacción Uniforme y Clarificación</a:t>
            </a:r>
            <a:endParaRPr/>
          </a:p>
          <a:p>
            <a:pPr indent="0" lvl="1" marL="193675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Modificamos los requisitos para que sean claros, medibles y en un formato más 	uniforme:</a:t>
            </a:r>
            <a:endParaRPr/>
          </a:p>
          <a:p>
            <a:pPr indent="-171450" lvl="2" marL="62071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interfaz de usuario debe ser intuitiva, permitiendo a un usuario realizar una búsqueda de libro en no más de tres clics.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2" marL="62071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debe permitir a los usuarios buscar libros por título, autor o género.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2" marL="62071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bibliotecarios deben poder añadir nuevos registros de libros, incluyendo título, autor, género y disponibilidad.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2" marL="62071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debe implementar un mecanismo de multas para libros devueltos después de la fecha de vencimiento.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2" marL="62071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 las funcionalidades básicas del sistema, como búsqueda de libros y registro de nuevos libros, deben responder en menos de 2 segundos.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71450" lvl="2" marL="62071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usuarios deben poder reservar libros disponibles mediante una función de reserva en línea.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NORMALIZACIÓN DE REQUISITOS</a:t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541223" y="834408"/>
            <a:ext cx="4706930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AHORA… ¿Cómo normalizamos estos requisitos?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468313" y="1406323"/>
            <a:ext cx="7958608" cy="367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Paso 4: Categorización y Numeración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Agrupamos y numeramos los requisitos en categorías para hacerlos más manejables: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525" lvl="1" marL="457200" marR="0" rtl="0" algn="l">
              <a:spcBef>
                <a:spcPts val="30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Arial"/>
              <a:buChar char="→"/>
            </a:pPr>
            <a:r>
              <a:rPr b="1" i="0" lang="es-ES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Requisitos Funcionales</a:t>
            </a:r>
            <a:endParaRPr/>
          </a:p>
          <a:p>
            <a:pPr indent="-263525" lvl="2" marL="71278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 El sistema debe permitir a los usuarios buscar libros por título, autor o género.</a:t>
            </a:r>
            <a:endParaRPr/>
          </a:p>
          <a:p>
            <a:pPr indent="-263525" lvl="2" marL="71278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Los bibliotecarios deben poder añadir nuevos registros de libros.</a:t>
            </a:r>
            <a:endParaRPr/>
          </a:p>
          <a:p>
            <a:pPr indent="-263525" lvl="2" marL="71278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 El sistema debe implementar un mecanismo de multas para libros devueltos tarde.</a:t>
            </a:r>
            <a:endParaRPr/>
          </a:p>
          <a:p>
            <a:pPr indent="-263525" lvl="2" marL="71278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1.4 Los usuarios deben poder reservar libros en línea.</a:t>
            </a:r>
            <a:endParaRPr/>
          </a:p>
          <a:p>
            <a:pPr indent="-263525" lvl="1" marL="457200" marR="0" rtl="0" algn="l">
              <a:spcBef>
                <a:spcPts val="30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Arial"/>
              <a:buChar char="→"/>
            </a:pPr>
            <a:r>
              <a:rPr b="1" i="0" lang="es-ES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Requisitos No Funcionales</a:t>
            </a:r>
            <a:endParaRPr/>
          </a:p>
          <a:p>
            <a:pPr indent="-263525" lvl="2" marL="71278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 La interfaz de usuario debe ser intuitiva, permitiendo a un usuario realizar una búsqueda de libro en no más de tres clics.</a:t>
            </a:r>
            <a:endParaRPr/>
          </a:p>
          <a:p>
            <a:pPr indent="-263525" lvl="2" marL="71278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Todas las funcionalidades básicas del sistema deben responder en menos de 2 segundos.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NORMALIZACIÓN DE REQUISITOS</a:t>
            </a: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541223" y="834408"/>
            <a:ext cx="4706930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AHORA… ¿Cómo normalizamos estos requisitos?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717080" y="1502576"/>
            <a:ext cx="7958608" cy="86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Paso 5: Validación de Stakeholders</a:t>
            </a:r>
            <a:endParaRPr/>
          </a:p>
          <a:p>
            <a:pPr indent="0" lvl="1" marL="193675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Finalmente,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debemos compartir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 requisitos normalizados con los bibliotecarios y 	usuarios para confirmar que hemos interpretado sus necesidades correctamente.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424252" y="3703125"/>
            <a:ext cx="79661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4638" lvl="0" marL="2746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DESCRIPCIÓN E INTERPRETACIÓN DE REQUISITOS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424252" y="3703125"/>
            <a:ext cx="79661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4638" lvl="0" marL="2746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DOCUMENTACIÓN DE REQUISITOS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573026" y="1402738"/>
            <a:ext cx="3102661" cy="33745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ESTÁNDARES</a:t>
            </a:r>
            <a:endParaRPr/>
          </a:p>
        </p:txBody>
      </p:sp>
      <p:sp>
        <p:nvSpPr>
          <p:cNvPr id="320" name="Google Shape;320;p31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DOCUMENTACIÓN DE REQUISITOS</a:t>
            </a:r>
            <a:endParaRPr/>
          </a:p>
        </p:txBody>
      </p:sp>
      <p:sp>
        <p:nvSpPr>
          <p:cNvPr id="321" name="Google Shape;321;p31"/>
          <p:cNvSpPr txBox="1"/>
          <p:nvPr>
            <p:ph idx="4" type="body"/>
          </p:nvPr>
        </p:nvSpPr>
        <p:spPr>
          <a:xfrm>
            <a:off x="754640" y="1340387"/>
            <a:ext cx="4536824" cy="356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lang="es-ES"/>
              <a:t>IEEE 830-1998</a:t>
            </a:r>
            <a:r>
              <a:rPr lang="es-ES"/>
              <a:t>: Este es uno de los estándares más conocidos para la especificación de requisitos de software. Ofrece una plantilla que puedes seguir para asegurarte de que has cubierto todos.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lang="es-ES"/>
              <a:t>ISO/IEC/IEEE 29148</a:t>
            </a:r>
            <a:r>
              <a:rPr lang="es-ES"/>
              <a:t>: Este estándar es una actualización y reemplazo del IEEE 830. Cubre el proceso de desarrollo completo, desde la conceptualización hasta el mantenimiento.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lang="es-ES"/>
              <a:t>CMMI (Capability Maturity Model Integration)</a:t>
            </a:r>
            <a:r>
              <a:rPr lang="es-ES"/>
              <a:t>: Aunque no es un estándar de requisitos per se, el modelo CMMI ofrece directrices útiles para el proceso de gestión de requisitos.</a:t>
            </a:r>
            <a:endParaRPr/>
          </a:p>
          <a:p>
            <a:pPr indent="-190500" lvl="0" marL="2667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868" r="25869" t="0"/>
          <a:stretch/>
        </p:blipFill>
        <p:spPr>
          <a:xfrm>
            <a:off x="5149516" y="1163638"/>
            <a:ext cx="3218164" cy="35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HERRAMIENTAS</a:t>
            </a:r>
            <a:endParaRPr/>
          </a:p>
        </p:txBody>
      </p:sp>
      <p:sp>
        <p:nvSpPr>
          <p:cNvPr id="329" name="Google Shape;329;p32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DOCUMENTACIÓN DE REQUISITOS</a:t>
            </a:r>
            <a:endParaRPr/>
          </a:p>
        </p:txBody>
      </p:sp>
      <p:sp>
        <p:nvSpPr>
          <p:cNvPr id="330" name="Google Shape;330;p32"/>
          <p:cNvSpPr txBox="1"/>
          <p:nvPr>
            <p:ph idx="4" type="body"/>
          </p:nvPr>
        </p:nvSpPr>
        <p:spPr>
          <a:xfrm>
            <a:off x="616094" y="1359768"/>
            <a:ext cx="4421321" cy="3329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lang="es-ES"/>
              <a:t>Software de Gestión de Requisitos:</a:t>
            </a:r>
            <a:endParaRPr/>
          </a:p>
          <a:p>
            <a:pPr indent="0" lvl="0" marL="2635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Herramientas como IBM Engineering Requirements Management DOORS o Jama Connect permiten gestionar requisitos de forma más eficiente.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lang="es-ES"/>
              <a:t>Sistemas de Control de Versiones</a:t>
            </a:r>
            <a:r>
              <a:rPr lang="es-ES"/>
              <a:t>:</a:t>
            </a:r>
            <a:endParaRPr/>
          </a:p>
          <a:p>
            <a:pPr indent="0" lvl="0" marL="2635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Git, SVN y otros sistemas de control de versiones pueden ayudar a mantener un historial de cambios en los requisitos.</a:t>
            </a:r>
            <a:endParaRPr/>
          </a:p>
          <a:p>
            <a:pPr indent="-190500" lvl="0" marL="2667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44" l="0" r="0" t="944"/>
          <a:stretch/>
        </p:blipFill>
        <p:spPr>
          <a:xfrm>
            <a:off x="4649002" y="986632"/>
            <a:ext cx="3609209" cy="392554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LA NORMA ISO/IEC/IEEE 29148</a:t>
            </a:r>
            <a:endParaRPr/>
          </a:p>
        </p:txBody>
      </p:sp>
      <p:sp>
        <p:nvSpPr>
          <p:cNvPr id="338" name="Google Shape;338;p33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DOCUMENTACIÓN DE REQUISITOS</a:t>
            </a:r>
            <a:endParaRPr/>
          </a:p>
        </p:txBody>
      </p:sp>
      <p:sp>
        <p:nvSpPr>
          <p:cNvPr id="339" name="Google Shape;339;p33"/>
          <p:cNvSpPr txBox="1"/>
          <p:nvPr>
            <p:ph idx="4" type="body"/>
          </p:nvPr>
        </p:nvSpPr>
        <p:spPr>
          <a:xfrm>
            <a:off x="699321" y="1334407"/>
            <a:ext cx="3362542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 bastante completa y proporciona una estructura detallada para la documentación de especificaciones de requisitos de sistemas y software.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Esta norma es ampliamente aceptada en la industria y proporciona una guía integral para asegurarse de que todos los aspectos importantes se aborden.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VENTAJAS: </a:t>
            </a:r>
            <a:r>
              <a:rPr lang="es-ES" sz="1400"/>
              <a:t>CLARIDAD Y COMPRENSIÓN COMÚN</a:t>
            </a:r>
            <a:endParaRPr/>
          </a:p>
        </p:txBody>
      </p:sp>
      <p:sp>
        <p:nvSpPr>
          <p:cNvPr id="346" name="Google Shape;346;p34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DOCUMENTACIÓN DE REQUISITOS</a:t>
            </a:r>
            <a:endParaRPr/>
          </a:p>
        </p:txBody>
      </p:sp>
      <p:sp>
        <p:nvSpPr>
          <p:cNvPr id="347" name="Google Shape;347;p34"/>
          <p:cNvSpPr txBox="1"/>
          <p:nvPr>
            <p:ph idx="4" type="body"/>
          </p:nvPr>
        </p:nvSpPr>
        <p:spPr>
          <a:xfrm>
            <a:off x="468313" y="1177927"/>
            <a:ext cx="4594575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Ayuda a entender qué está y qué no está incluido en el proyecto, evitando así el temido “alcance móvil” o “scope creep”.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Facilita la comunicación entre todas las partes interesadas (stakeholders), incluidos desarrolladores, gerentes de proyecto, usuarios finales, etc.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La documentación detallada minimiza las </a:t>
            </a:r>
            <a:r>
              <a:rPr lang="es-ES"/>
              <a:t>malas interpretaciones</a:t>
            </a:r>
            <a:r>
              <a:rPr lang="es-ES"/>
              <a:t> y confusiones que pueden surgir a lo largo del proyecto.</a:t>
            </a:r>
            <a:endParaRPr/>
          </a:p>
        </p:txBody>
      </p:sp>
      <p:pic>
        <p:nvPicPr>
          <p:cNvPr id="348" name="Google Shape;348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924" r="29925" t="0"/>
          <a:stretch/>
        </p:blipFill>
        <p:spPr>
          <a:xfrm>
            <a:off x="5419993" y="1059214"/>
            <a:ext cx="3117615" cy="339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VENTAJAS: </a:t>
            </a:r>
            <a:r>
              <a:rPr lang="es-ES" sz="1400"/>
              <a:t>PLANIFICACIÓN Y DESARROLLO</a:t>
            </a:r>
            <a:endParaRPr/>
          </a:p>
        </p:txBody>
      </p:sp>
      <p:sp>
        <p:nvSpPr>
          <p:cNvPr id="355" name="Google Shape;355;p35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DOCUMENTACIÓN DE REQUISITOS</a:t>
            </a:r>
            <a:endParaRPr/>
          </a:p>
        </p:txBody>
      </p:sp>
      <p:sp>
        <p:nvSpPr>
          <p:cNvPr id="356" name="Google Shape;356;p35"/>
          <p:cNvSpPr txBox="1"/>
          <p:nvPr>
            <p:ph idx="4" type="body"/>
          </p:nvPr>
        </p:nvSpPr>
        <p:spPr>
          <a:xfrm>
            <a:off x="758724" y="1341439"/>
            <a:ext cx="4103687" cy="303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Ayuda en la creación de un plan de proyecto más preciso, que incluye estimaciones de tiempo y recursos.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En etapas posteriores del proyecto, los requisitos documentados pueden servir como un punto de referencia para tomar decisiones críticas.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Sirve como una especie de “manual de instrucciones” que orienta tanto el desarrollo como las pruebas.</a:t>
            </a:r>
            <a:endParaRPr/>
          </a:p>
        </p:txBody>
      </p:sp>
      <p:pic>
        <p:nvPicPr>
          <p:cNvPr id="357" name="Google Shape;357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784" r="5784" t="0"/>
          <a:stretch/>
        </p:blipFill>
        <p:spPr>
          <a:xfrm>
            <a:off x="5207266" y="1144028"/>
            <a:ext cx="3150787" cy="342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VENTAJAS: </a:t>
            </a:r>
            <a:r>
              <a:rPr lang="es-ES" sz="1400"/>
              <a:t>CALIDAD Y RENDIMIENTO</a:t>
            </a:r>
            <a:endParaRPr/>
          </a:p>
        </p:txBody>
      </p:sp>
      <p:sp>
        <p:nvSpPr>
          <p:cNvPr id="364" name="Google Shape;364;p36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DOCUMENTACIÓN DE REQUISITOS</a:t>
            </a:r>
            <a:endParaRPr/>
          </a:p>
        </p:txBody>
      </p:sp>
      <p:sp>
        <p:nvSpPr>
          <p:cNvPr id="365" name="Google Shape;365;p36"/>
          <p:cNvSpPr txBox="1"/>
          <p:nvPr>
            <p:ph idx="4" type="body"/>
          </p:nvPr>
        </p:nvSpPr>
        <p:spPr>
          <a:xfrm>
            <a:off x="845935" y="1467473"/>
            <a:ext cx="4271011" cy="317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La documentación de requisitos establece un estándar de calidad contra el cual se puede medir el producto final.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Hace más fácil comprobar si el sistema desarrollado cumple con los requisitos y satisface las necesidades de los usuarios.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Ayuda a identificar posibles problemas y riesgos en etapas tempranas, lo que permite tomar medidas preventivas.</a:t>
            </a:r>
            <a:endParaRPr/>
          </a:p>
        </p:txBody>
      </p:sp>
      <p:pic>
        <p:nvPicPr>
          <p:cNvPr id="366" name="Google Shape;366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87" r="8486" t="0"/>
          <a:stretch/>
        </p:blipFill>
        <p:spPr>
          <a:xfrm>
            <a:off x="5245768" y="1264554"/>
            <a:ext cx="3295166" cy="358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VENTAJAS: </a:t>
            </a:r>
            <a:r>
              <a:rPr lang="es-ES" sz="1400"/>
              <a:t>MANTENIMIENTO Y ESCALABILIDAD</a:t>
            </a:r>
            <a:endParaRPr/>
          </a:p>
        </p:txBody>
      </p:sp>
      <p:sp>
        <p:nvSpPr>
          <p:cNvPr id="373" name="Google Shape;373;p3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DOCUMENTACIÓN DE REQUISITOS</a:t>
            </a:r>
            <a:endParaRPr/>
          </a:p>
        </p:txBody>
      </p:sp>
      <p:sp>
        <p:nvSpPr>
          <p:cNvPr id="374" name="Google Shape;374;p37"/>
          <p:cNvSpPr txBox="1"/>
          <p:nvPr>
            <p:ph idx="4" type="body"/>
          </p:nvPr>
        </p:nvSpPr>
        <p:spPr>
          <a:xfrm>
            <a:off x="782349" y="1427309"/>
            <a:ext cx="3789651" cy="2405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Con un conjunto bien definido de requisitos, es más sencillo realizar cambios y actualizaciones en el sistema.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Sirve como una base de conocimientos para futuros proyectos similares o para fases de expansión del proyecto actual.</a:t>
            </a:r>
            <a:endParaRPr/>
          </a:p>
        </p:txBody>
      </p:sp>
      <p:pic>
        <p:nvPicPr>
          <p:cNvPr id="375" name="Google Shape;375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239" r="23238" t="0"/>
          <a:stretch/>
        </p:blipFill>
        <p:spPr>
          <a:xfrm>
            <a:off x="5296697" y="1163638"/>
            <a:ext cx="3215362" cy="3497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1276149" y="770440"/>
            <a:ext cx="7204492" cy="4016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s-E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 un conjunto claro y bien definido de requisitos, los proyectos de desarrollo de software están destinados a enfrentar problemas de alcance, calidad y satisfacción del cliente.</a:t>
            </a:r>
            <a:endParaRPr/>
          </a:p>
          <a:p>
            <a:pPr indent="-1778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s-E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Elegir la técnica de elicitación de requisitos adecuada para cada proyecto o situación es crucial para asegurar que se capturen todos los requisitos relevantes. No hay una “talla única” en este aspecto.</a:t>
            </a:r>
            <a:endParaRPr/>
          </a:p>
          <a:p>
            <a:pPr indent="-1778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s-E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Clasificar los requisitos según diferentes criterios (como nivel de detalle, funcionalidad, prioridad, estabilidad y origen) no solo ayuda en su gestión sino que también mejora la comunicación entre los stakeholders.</a:t>
            </a:r>
            <a:endParaRPr/>
          </a:p>
          <a:p>
            <a:pPr indent="-1778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s-E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requisitos de interfaz, que abarcan desde la UI hasta la interacción con hardware y otros sistemas, son fundamentales para asegurar que todas las partes del sistema funcionen armónicamente.</a:t>
            </a: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s-E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CONCLUSIONES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/>
        </p:nvSpPr>
        <p:spPr>
          <a:xfrm>
            <a:off x="665324" y="724844"/>
            <a:ext cx="7892750" cy="3492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Sommerville, I. (2015). Software Engineering (10th ed.). Pearson.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Robertson, S., &amp; Robertson, J. (2012). Mastering the Requirements Process: Getting Requirements Right (3rd ed.). Addison-Wesley.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Wiegers, K. E., &amp; Beatty, J. (2013). Software Requirements (3rd ed.). Microsoft Press.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Software Engineering Body of Knowledge (SWEBOK).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https://www.computer.org/education/bodies-of-knowledge/software-engineering/v3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Agile Alliance: User Stories and Requirements. </a:t>
            </a:r>
            <a:r>
              <a:rPr lang="es-E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https://www.agilealliance.org/glossary/user-stories/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8AD7"/>
              </a:buClr>
              <a:buSzPts val="1700"/>
              <a:buFont typeface="Calibri"/>
              <a:buNone/>
            </a:pPr>
            <a:r>
              <a:rPr lang="es-ES" sz="1700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BIBLIOGRAFÍA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pic>
        <p:nvPicPr>
          <p:cNvPr id="86" name="Google Shape;86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15" l="0" r="0" t="15915"/>
          <a:stretch/>
        </p:blipFill>
        <p:spPr>
          <a:xfrm>
            <a:off x="475687" y="2877477"/>
            <a:ext cx="8207375" cy="23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 vital invertir tiempo y esfuerzo en la etapa de recolección y documentación de requisitos.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 menudo, los proyectos fracasan o enfrentan desafíos porque los requisitos no estaban claros o completos desde el inicio.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Esta es un área en la que “apresurarse lentamente” realmente paga dividendos a largo plazo.</a:t>
            </a:r>
            <a:endParaRPr/>
          </a:p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ESPECIFICACIÓN DE REQUISITOS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101388" y="1334884"/>
            <a:ext cx="3478046" cy="378288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 txBox="1"/>
          <p:nvPr>
            <p:ph idx="4" type="body"/>
          </p:nvPr>
        </p:nvSpPr>
        <p:spPr>
          <a:xfrm>
            <a:off x="468313" y="1177927"/>
            <a:ext cx="4450196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3525" lvl="0" marL="2635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Realiza entrevistas, encuestas y observaciones para </a:t>
            </a:r>
            <a:r>
              <a:rPr b="1" lang="es-ES"/>
              <a:t>entender cuáles son las necesidades</a:t>
            </a:r>
            <a:r>
              <a:rPr lang="es-ES"/>
              <a:t> del usuario y del negocio.</a:t>
            </a:r>
            <a:endParaRPr/>
          </a:p>
          <a:p>
            <a:pPr indent="-263525" lvl="0" marL="263525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Crea un </a:t>
            </a:r>
            <a:r>
              <a:rPr b="1" lang="es-ES"/>
              <a:t>documento de visión</a:t>
            </a:r>
            <a:r>
              <a:rPr lang="es-ES"/>
              <a:t> que dé una visión general del sistema, los stakeholders y las metas del proyecto.</a:t>
            </a:r>
            <a:endParaRPr/>
          </a:p>
          <a:p>
            <a:pPr indent="-263525" lvl="0" marL="263525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Utiliza métodos como “user stories”, casos de uso o diagramas para </a:t>
            </a:r>
            <a:r>
              <a:rPr b="1" lang="es-ES"/>
              <a:t>capturar requisitos</a:t>
            </a:r>
            <a:r>
              <a:rPr lang="es-ES"/>
              <a:t> de manera estructurada.</a:t>
            </a:r>
            <a:endParaRPr/>
          </a:p>
          <a:p>
            <a:pPr indent="-263525" lvl="0" marL="263525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/>
              <a:t>No todos los requisitos son igualmente importantes. Utiliza métodos como MoSCoW (Must-have, Should-have, Could-have, Won't-have) </a:t>
            </a:r>
            <a:r>
              <a:rPr b="1" lang="es-ES"/>
              <a:t>para priorizar</a:t>
            </a:r>
            <a:r>
              <a:rPr lang="es-ES"/>
              <a:t>.</a:t>
            </a:r>
            <a:endParaRPr/>
          </a:p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PASOS PARA ESPECIFICAR REQUISITOS [1/2]</a:t>
            </a:r>
            <a:endParaRPr/>
          </a:p>
        </p:txBody>
      </p:sp>
      <p:sp>
        <p:nvSpPr>
          <p:cNvPr id="97" name="Google Shape;97;p5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pic>
        <p:nvPicPr>
          <p:cNvPr id="104" name="Google Shape;104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344593" y="1224531"/>
            <a:ext cx="3186715" cy="3466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 txBox="1"/>
          <p:nvPr>
            <p:ph idx="4" type="body"/>
          </p:nvPr>
        </p:nvSpPr>
        <p:spPr>
          <a:xfrm>
            <a:off x="612692" y="1369296"/>
            <a:ext cx="4411695" cy="3321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3525" lvl="0" marL="2635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5"/>
            </a:pPr>
            <a:r>
              <a:rPr lang="es-ES"/>
              <a:t>Asegúrate de que los requisitos son claros, completos y, sobre todo, </a:t>
            </a:r>
            <a:r>
              <a:rPr b="1" lang="es-ES"/>
              <a:t>factibles</a:t>
            </a:r>
            <a:r>
              <a:rPr lang="es-ES"/>
              <a:t>. Es buena idea revisarlos con los stakeholders.</a:t>
            </a:r>
            <a:endParaRPr/>
          </a:p>
          <a:p>
            <a:pPr indent="-263525" lvl="0" marL="263525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5"/>
            </a:pPr>
            <a:r>
              <a:rPr lang="es-ES"/>
              <a:t>Utiliza formatos como el SRS (Software Requirements Specification) para </a:t>
            </a:r>
            <a:r>
              <a:rPr b="1" lang="es-ES"/>
              <a:t>documentar los requisitos</a:t>
            </a:r>
            <a:r>
              <a:rPr lang="es-ES"/>
              <a:t> de manera formal.</a:t>
            </a:r>
            <a:endParaRPr/>
          </a:p>
          <a:p>
            <a:pPr indent="-263525" lvl="0" marL="263525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5"/>
            </a:pPr>
            <a:r>
              <a:rPr b="1" lang="es-ES"/>
              <a:t>Revisión y aprobación</a:t>
            </a:r>
            <a:r>
              <a:rPr lang="es-ES"/>
              <a:t> del documento de especificación de requisitos.</a:t>
            </a:r>
            <a:endParaRPr/>
          </a:p>
          <a:p>
            <a:pPr indent="-263525" lvl="0" marL="263525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5"/>
            </a:pPr>
            <a:r>
              <a:rPr lang="es-ES"/>
              <a:t>Los requisitos pueden cambiar durante el ciclo de vida del proyecto, por lo que es importante </a:t>
            </a:r>
            <a:r>
              <a:rPr b="1" lang="es-ES"/>
              <a:t>mantener el documento actualizado</a:t>
            </a:r>
            <a:r>
              <a:rPr lang="es-ES"/>
              <a:t>.</a:t>
            </a:r>
            <a:endParaRPr/>
          </a:p>
        </p:txBody>
      </p:sp>
      <p:sp>
        <p:nvSpPr>
          <p:cNvPr id="106" name="Google Shape;106;p6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PASOS PARA ESPECIFICAR REQUISITOS [2/2]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pic>
        <p:nvPicPr>
          <p:cNvPr id="113" name="Google Shape;113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86" l="0" r="0" t="3886"/>
          <a:stretch/>
        </p:blipFill>
        <p:spPr>
          <a:xfrm>
            <a:off x="5375479" y="1434163"/>
            <a:ext cx="3126954" cy="3401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7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HERRAMIENTAS Y METODOLOGÍAS</a:t>
            </a:r>
            <a:endParaRPr/>
          </a:p>
        </p:txBody>
      </p:sp>
      <p:sp>
        <p:nvSpPr>
          <p:cNvPr id="115" name="Google Shape;115;p7"/>
          <p:cNvSpPr txBox="1"/>
          <p:nvPr>
            <p:ph idx="4" type="body"/>
          </p:nvPr>
        </p:nvSpPr>
        <p:spPr>
          <a:xfrm>
            <a:off x="554940" y="1340387"/>
            <a:ext cx="4353944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❑"/>
            </a:pPr>
            <a:r>
              <a:rPr b="1" lang="es-ES">
                <a:solidFill>
                  <a:srgbClr val="0070C0"/>
                </a:solidFill>
              </a:rPr>
              <a:t>JIRA, Trello, Asana</a:t>
            </a:r>
            <a:endParaRPr/>
          </a:p>
          <a:p>
            <a:pPr indent="0" lvl="0" marL="2635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Estas herramientas permiten gestionar requisitos en un formato más ágil.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200"/>
              <a:buChar char="❑"/>
            </a:pPr>
            <a:r>
              <a:rPr b="1" lang="es-ES">
                <a:solidFill>
                  <a:srgbClr val="0070C0"/>
                </a:solidFill>
              </a:rPr>
              <a:t>UML (Unified Modeling Language)</a:t>
            </a:r>
            <a:endParaRPr/>
          </a:p>
          <a:p>
            <a:pPr indent="0" lvl="0" marL="2635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Utilizado para crear diagramas que ayudan a entender y documentar requisitos.</a:t>
            </a:r>
            <a:endParaRPr/>
          </a:p>
          <a:p>
            <a:pPr indent="-266700" lvl="0" marL="266700" rtl="0" algn="l"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200"/>
              <a:buChar char="❑"/>
            </a:pPr>
            <a:r>
              <a:rPr b="1" lang="es-ES">
                <a:solidFill>
                  <a:srgbClr val="0070C0"/>
                </a:solidFill>
              </a:rPr>
              <a:t>Metodologías Ágiles</a:t>
            </a:r>
            <a:endParaRPr/>
          </a:p>
          <a:p>
            <a:pPr indent="0" lvl="0" marL="2635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En un entorno ágil, los requisitos se capturan en historias de usuario y se ajustan de manera iterativa.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sp>
        <p:nvSpPr>
          <p:cNvPr id="122" name="Google Shape;122;p8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CARACTERÍSTICAS [1/3]</a:t>
            </a:r>
            <a:endParaRPr i="1" sz="1400">
              <a:solidFill>
                <a:srgbClr val="7F7F7F"/>
              </a:solidFill>
            </a:endParaRPr>
          </a:p>
        </p:txBody>
      </p:sp>
      <p:sp>
        <p:nvSpPr>
          <p:cNvPr id="123" name="Google Shape;123;p8"/>
          <p:cNvSpPr txBox="1"/>
          <p:nvPr>
            <p:ph idx="4" type="body"/>
          </p:nvPr>
        </p:nvSpPr>
        <p:spPr>
          <a:xfrm>
            <a:off x="757070" y="1186533"/>
            <a:ext cx="7665035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Una buena especificación de requisitos de software es crucial para el éxito de cualquier proyecto de desarrollo de software.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Características que debería cumplir una especificación de requisitos sólida: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Claridad y Precisión</a:t>
            </a:r>
            <a:endParaRPr/>
          </a:p>
          <a:p>
            <a:pPr indent="-173038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Evita la jerga técnica cuando no es necesaria y asegúrate de que todos los stakeholders puedan entender la especificación.</a:t>
            </a:r>
            <a:endParaRPr/>
          </a:p>
          <a:p>
            <a:pPr indent="-173038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Cada requisito debe tener una única interpretación para evitar ambigüedades.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Completitud y Coherencia</a:t>
            </a:r>
            <a:endParaRPr/>
          </a:p>
          <a:p>
            <a:pPr indent="-173038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Todos los requisitos deben estar incluidos.</a:t>
            </a:r>
            <a:endParaRPr/>
          </a:p>
          <a:p>
            <a:pPr indent="-173038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Asegúrate de que los requisitos no se contradigan.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DESCRIPCIÓN E INTERPRETACIÓN DE REQUISITOS</a:t>
            </a:r>
            <a:endParaRPr/>
          </a:p>
        </p:txBody>
      </p:sp>
      <p:sp>
        <p:nvSpPr>
          <p:cNvPr id="130" name="Google Shape;130;p9"/>
          <p:cNvSpPr txBox="1"/>
          <p:nvPr>
            <p:ph idx="1" type="body"/>
          </p:nvPr>
        </p:nvSpPr>
        <p:spPr>
          <a:xfrm>
            <a:off x="468313" y="728974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CARACTERÍSTICAS [2/3]</a:t>
            </a:r>
            <a:endParaRPr i="1" sz="1400">
              <a:solidFill>
                <a:srgbClr val="7F7F7F"/>
              </a:solidFill>
            </a:endParaRPr>
          </a:p>
        </p:txBody>
      </p:sp>
      <p:sp>
        <p:nvSpPr>
          <p:cNvPr id="131" name="Google Shape;131;p9"/>
          <p:cNvSpPr txBox="1"/>
          <p:nvPr>
            <p:ph idx="4" type="body"/>
          </p:nvPr>
        </p:nvSpPr>
        <p:spPr>
          <a:xfrm>
            <a:off x="853324" y="1180135"/>
            <a:ext cx="7732411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Validación y Verificabilidad</a:t>
            </a:r>
            <a:endParaRPr/>
          </a:p>
          <a:p>
            <a:pPr indent="-173038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Cada requisito podrá ser probado para confirmar que se ha implementado correctamente.</a:t>
            </a:r>
            <a:endParaRPr/>
          </a:p>
          <a:p>
            <a:pPr indent="-173038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Los requisitos deben ser alcanzables con la tecnología y los recursos disponibles.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Priorización y Negociabilidad</a:t>
            </a:r>
            <a:endParaRPr/>
          </a:p>
          <a:p>
            <a:pPr indent="-173038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Identifica cuáles son los requisitos más críticos para el negocio o la operación.</a:t>
            </a:r>
            <a:endParaRPr/>
          </a:p>
          <a:p>
            <a:pPr indent="-173038" lvl="0" marL="266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Ͱ"/>
            </a:pPr>
            <a:r>
              <a:rPr lang="es-ES"/>
              <a:t>Debe haber un mecanismo para actualizar los requisitos si es necesario, especialmente en métodos ágiles donde el cambio es una constante.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rPr b="1" i="0" lang="es-ES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Involucramiento de Stakeholders</a:t>
            </a:r>
            <a:endParaRPr/>
          </a:p>
          <a:p>
            <a:pPr indent="-173038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Ͱ"/>
            </a:pPr>
            <a:r>
              <a:rPr b="0" i="0" lang="es-ES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requisitos deben reflejar las necesidades reales del negocio y del usuario final.</a:t>
            </a:r>
            <a:endParaRPr/>
          </a:p>
          <a:p>
            <a:pPr indent="-173038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Ͱ"/>
            </a:pPr>
            <a:r>
              <a:rPr b="0" i="0" lang="es-ES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Todos los stakeholders relevantes deben tener la oportunidad de revisar y aprobar los requisitos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2016-10-06T14:52:02Z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